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1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343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048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31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3398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990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556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131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073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394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816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6E93C-72DF-4E32-8AEA-ACD302A3FF0C}" type="datetimeFigureOut">
              <a:rPr lang="th-TH" smtClean="0"/>
              <a:t>22/03/62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AADB3-25A8-4585-8FD6-9E0B548962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441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ความรับผิดทางละเมิดของเจ้าหน้าที่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 smtClean="0"/>
              <a:t>โดย</a:t>
            </a:r>
          </a:p>
          <a:p>
            <a:r>
              <a:rPr lang="th-TH" dirty="0" smtClean="0"/>
              <a:t>ผศ.ดร.ทศพล </a:t>
            </a:r>
            <a:r>
              <a:rPr lang="th-TH" dirty="0" err="1" smtClean="0"/>
              <a:t>ทรรศ</a:t>
            </a:r>
            <a:r>
              <a:rPr lang="th-TH" dirty="0" smtClean="0"/>
              <a:t>นกุลพันธ์</a:t>
            </a:r>
          </a:p>
          <a:p>
            <a:r>
              <a:rPr lang="th-TH" dirty="0" smtClean="0"/>
              <a:t>คณะนิติศาสตร์ มหาวิทยาลัยเชียงใหม่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1080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dirty="0"/>
              <a:t>ความรับผิดทางละเมิดของเจ้าหน้าที่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6843"/>
          </a:xfrm>
        </p:spPr>
        <p:txBody>
          <a:bodyPr>
            <a:normAutofit/>
          </a:bodyPr>
          <a:lstStyle/>
          <a:p>
            <a:r>
              <a:rPr lang="th-TH" dirty="0" smtClean="0"/>
              <a:t>ความรับผิด</a:t>
            </a:r>
            <a:r>
              <a:rPr lang="th-TH" smtClean="0"/>
              <a:t>ต่อบุคคลภายนอก เริ่ม</a:t>
            </a:r>
            <a:r>
              <a:rPr lang="th-TH" dirty="0" smtClean="0"/>
              <a:t>ด้วยการพิสูจน์ว่าเป็นละเมิดหรือไม่โดยอาศัย </a:t>
            </a:r>
            <a:r>
              <a:rPr lang="th-TH" dirty="0" err="1" smtClean="0"/>
              <a:t>ปพพ</a:t>
            </a:r>
            <a:r>
              <a:rPr lang="th-TH" dirty="0" smtClean="0"/>
              <a:t>. ม.</a:t>
            </a:r>
            <a:r>
              <a:rPr lang="en-US" dirty="0" smtClean="0"/>
              <a:t>420 </a:t>
            </a:r>
            <a:r>
              <a:rPr lang="th-TH" dirty="0" smtClean="0"/>
              <a:t>ก่อน</a:t>
            </a:r>
          </a:p>
          <a:p>
            <a:r>
              <a:rPr lang="th-TH" dirty="0" smtClean="0"/>
              <a:t>การกำหนดว่าใครมีความรับผิดจากความเสียหายที่เกิดจากการปฏิบัติหน้าที่ของเจ้าหน้าที่รัฐ </a:t>
            </a:r>
          </a:p>
          <a:p>
            <a:r>
              <a:rPr lang="th-TH" dirty="0" smtClean="0"/>
              <a:t>อาศัยความตาม ม.</a:t>
            </a:r>
            <a:r>
              <a:rPr lang="en-US" dirty="0" smtClean="0"/>
              <a:t>5 </a:t>
            </a:r>
            <a:r>
              <a:rPr lang="th-TH" dirty="0" smtClean="0"/>
              <a:t>ของ </a:t>
            </a:r>
            <a:r>
              <a:rPr lang="th-TH" dirty="0" err="1" smtClean="0"/>
              <a:t>พรบ</a:t>
            </a:r>
            <a:r>
              <a:rPr lang="th-TH" dirty="0" smtClean="0"/>
              <a:t>.ความ</a:t>
            </a:r>
            <a:r>
              <a:rPr lang="th-TH" dirty="0"/>
              <a:t>รับผิดทางละเมิดของ</a:t>
            </a:r>
            <a:r>
              <a:rPr lang="th-TH" dirty="0" smtClean="0"/>
              <a:t>เจ้าหน้าที่ฯ </a:t>
            </a:r>
          </a:p>
          <a:p>
            <a:r>
              <a:rPr lang="th-TH" dirty="0" smtClean="0"/>
              <a:t>ผู้เสียหายจะต้องฟ้องร้องต่อหน่วยงานต้นสังกัด มิใช่ฟ้องต่อเจ้าหน้าที่</a:t>
            </a:r>
          </a:p>
          <a:p>
            <a:r>
              <a:rPr lang="th-TH" dirty="0" smtClean="0"/>
              <a:t>หากเป็นความเสียหายที่ไม่เกี่ยวข้องกับ “การปฏิบัติหน้าที่” ให้ฟ้องเจ้าหน้าที่ ตาม ม.</a:t>
            </a:r>
            <a:r>
              <a:rPr lang="en-US" dirty="0" smtClean="0"/>
              <a:t>6</a:t>
            </a:r>
          </a:p>
          <a:p>
            <a:r>
              <a:rPr lang="th-TH" dirty="0"/>
              <a:t>ความรับผิดทางละเมิดของ</a:t>
            </a:r>
            <a:r>
              <a:rPr lang="th-TH" dirty="0" smtClean="0"/>
              <a:t>เจ้าหน้าที่จึงต้องพิจารณาถึงขอบเขตของ “การปฏิบัติหน้าที่” เป็นเบื้องต้น</a:t>
            </a:r>
          </a:p>
          <a:p>
            <a:r>
              <a:rPr lang="th-TH" dirty="0" smtClean="0"/>
              <a:t>เจตนารมณ์ของ </a:t>
            </a:r>
            <a:r>
              <a:rPr lang="th-TH" dirty="0" err="1" smtClean="0"/>
              <a:t>พรบ</a:t>
            </a:r>
            <a:r>
              <a:rPr lang="th-TH" dirty="0" smtClean="0"/>
              <a:t>. นี้ คือ การคุ้มครองเจ้าหน้าที่ให้มีความมั่นใจในการปฏิบัติงาน</a:t>
            </a:r>
          </a:p>
          <a:p>
            <a:r>
              <a:rPr lang="th-TH" dirty="0" smtClean="0"/>
              <a:t>ทั้งยังคำนึงถึงความสามารถในการชดใช้สินไหมทดแทน โดยให้หน่วยงานรัฐรับผิด “แทน”</a:t>
            </a:r>
          </a:p>
          <a:p>
            <a:r>
              <a:rPr lang="th-TH" dirty="0" smtClean="0"/>
              <a:t>หน่วยงานรัฐจะไล่เบี้ยเอาจาก </a:t>
            </a:r>
            <a:r>
              <a:rPr lang="th-TH" dirty="0" err="1" smtClean="0"/>
              <a:t>จนท</a:t>
            </a:r>
            <a:r>
              <a:rPr lang="th-TH" dirty="0" smtClean="0"/>
              <a:t>.ได้ หากเป็นการทำละเมิดโดย “จงใจ” หรือ “ประมาทเลินเล่อร้ายแรง”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992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ตัวอย่างคำพิพากษาศาลฎีกาเรื่องความ</a:t>
            </a:r>
            <a:r>
              <a:rPr lang="th-TH" dirty="0"/>
              <a:t>รับผิดทางละเมิดของเจ้าหน้าที่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b="1" dirty="0"/>
              <a:t>คำพิพากษาศาลฎีกาที่ </a:t>
            </a:r>
            <a:r>
              <a:rPr lang="th-TH" b="1" dirty="0" smtClean="0"/>
              <a:t>7383/2558</a:t>
            </a:r>
            <a:r>
              <a:rPr lang="th-TH" dirty="0" smtClean="0"/>
              <a:t> </a:t>
            </a:r>
            <a:r>
              <a:rPr lang="th-TH" dirty="0"/>
              <a:t>ครูโรงเรียนในสังกัดของ กทม.ไม่รีบนำตัวเด็กส่งแพทย์เพื่อรักษาหลังเกิดอุบัติเหตุที่ดวงตา ทำให้ตาติดเชื้อมีผลให้สูญเสียการมองเห็น เป็นการประมาทเลินเล่อ และมีผลให้ กทม.ต้องรับผิดในผลของความประมาทเลินเล่อของเจ้าหน้าที่ของจำเลยดังกล่าวตาม พ.ร.บ.ความรับผิดทางละเมิดของเจ้าหน้าที่ พ.ศ.2539 มาตรา 5 ประกอบ ป.</a:t>
            </a:r>
            <a:r>
              <a:rPr lang="th-TH" dirty="0" err="1"/>
              <a:t>พ.พ</a:t>
            </a:r>
            <a:r>
              <a:rPr lang="th-TH" dirty="0"/>
              <a:t>. มาตรา 420 และเมื่อโจทก์ไม่นำสืบเรื่องค่าเสียหายไว้ ศาลจึงต้องวินิจฉัยกำหนดค่าเสียหายให้โจทก์ ตามควรแก่พฤติการณ์และความร้ายแรงแห่งละเมิด ตาม ป.</a:t>
            </a:r>
            <a:r>
              <a:rPr lang="th-TH" dirty="0" err="1"/>
              <a:t>พ.พ</a:t>
            </a:r>
            <a:r>
              <a:rPr lang="th-TH" dirty="0"/>
              <a:t>. มาตรา 438 วรรค</a:t>
            </a:r>
            <a:r>
              <a:rPr lang="th-TH" dirty="0" smtClean="0"/>
              <a:t>หนึ่ง</a:t>
            </a:r>
          </a:p>
          <a:p>
            <a:r>
              <a:rPr lang="th-TH" b="1" dirty="0"/>
              <a:t>คำพิพากษาศาลฎีกาที่ 15591/2557 </a:t>
            </a:r>
            <a:r>
              <a:rPr lang="th-TH" dirty="0"/>
              <a:t>พนักงานสอบสวนขอออกหมายจับโดยไม่ตรวจสอบข้อเท็จจริงให้แน่ชัดว่าบุคคลที่ขอออกหมายจับเป็นบุคคลคนเดียวกับคนร้ายหรือไม่ เป็นการกระทำโดยประมาทเลินเล่อจนเป็นเหตุให้มีการออกหมายจับผิดตัว ทำให้โจทก์ได้รับความเสียหายต้องถูกจับกุมตัวไปดำเนินคดีต่างท้องที่ เป็นการทำละเมิดต่อโจทก์ หน่วยงานของรัฐต้นสังกัดของพนักงานสอบสวนนั้นจึงต้องรับผิดชดใช้ค่าสินไหมทดแทนจากการปฏิบัติหน้าที่บกพร่องดังกล่าว</a:t>
            </a:r>
          </a:p>
        </p:txBody>
      </p:sp>
    </p:spTree>
    <p:extLst>
      <p:ext uri="{BB962C8B-B14F-4D97-AF65-F5344CB8AC3E}">
        <p14:creationId xmlns:p14="http://schemas.microsoft.com/office/powerpoint/2010/main" val="1979377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ตัวอย่างคำพิพากษาศาลฎีกาเรื่องความรับผิดทางละเมิดของเจ้าหน้าที่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คำพิพากษาศาลฎีกาที่ </a:t>
            </a:r>
            <a:r>
              <a:rPr lang="th-TH" b="1" dirty="0" smtClean="0"/>
              <a:t>12335/2557 </a:t>
            </a:r>
            <a:r>
              <a:rPr lang="th-TH" dirty="0"/>
              <a:t>เจ้าพนักงานบังคับคดีปฏิบัติหน้าที่เกี่ยวกับการบังคับคดีตามอำนาจหน้าที่โดยปราศจากความระมัดระวังทำให้เกิดความเสียหายแก่โจทก์ หน่วยงานของรัฐซึ่งเป็นต้นสังกัดของเจ้าพนักงานบังคับคดีนั้น จึงต้องรับผิดต่อผู้เสียหายในผลแห่งละเมิดที่เจ้าหน้าที่ของตนได้กระทำไปในการปฏิบัติ</a:t>
            </a:r>
            <a:r>
              <a:rPr lang="th-TH" dirty="0" smtClean="0"/>
              <a:t>หน้าที่</a:t>
            </a:r>
          </a:p>
          <a:p>
            <a:r>
              <a:rPr lang="th-TH" b="1" dirty="0"/>
              <a:t>คำพิพากษาศาลฎีกาที่ </a:t>
            </a:r>
            <a:r>
              <a:rPr lang="th-TH" b="1" dirty="0" smtClean="0"/>
              <a:t>16150/2556 </a:t>
            </a:r>
            <a:r>
              <a:rPr lang="th-TH" dirty="0"/>
              <a:t>การไฟฟ้าส่วนภูมิภาคเป็นรัฐวิสาหกิจ จึงเป็นหน่วยงานของรัฐ เมื่อเจ้าหน้าที่ของตนกระทำการในการปฏิบัติหน้าที่จนก่อให้เกิดความเสียหายแก่บุคคลภายนอก การไฟฟ้าส่วนภูมิภาคจึงต้องรับผิดในผลแห่งละเมิดที่เจ้าหน้าที่ของตนได้กระทำไปในการปฏิบัติ</a:t>
            </a:r>
            <a:r>
              <a:rPr lang="th-TH" dirty="0" smtClean="0"/>
              <a:t>หน้าที่</a:t>
            </a:r>
          </a:p>
          <a:p>
            <a:r>
              <a:rPr lang="th-TH" b="1" dirty="0"/>
              <a:t>คำพิพากษาศาลฎีกาที่ </a:t>
            </a:r>
            <a:r>
              <a:rPr lang="th-TH" b="1" dirty="0" smtClean="0"/>
              <a:t>15723/2556 </a:t>
            </a:r>
            <a:r>
              <a:rPr lang="th-TH" dirty="0"/>
              <a:t>ยินยอมให้พนักงานขับรถใช้รถยนต์ของหน่วยงานราชการได้แม้เป็นเวลานอกราชการ เมื่อเกิดเหตุละเมิดขึ้นในคดีนี้ จึงถือได้ว่าเป็นผลแห่งละเมิดที่เจ้าหน้าที่กระทรวงจำเลยได้กระทำในการปฏิบัติหน้าที่ ซึ่งกระทรวงจำเลยต้องรับผิด</a:t>
            </a:r>
          </a:p>
        </p:txBody>
      </p:sp>
    </p:spTree>
    <p:extLst>
      <p:ext uri="{BB962C8B-B14F-4D97-AF65-F5344CB8AC3E}">
        <p14:creationId xmlns:p14="http://schemas.microsoft.com/office/powerpoint/2010/main" val="145883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คำพิพากษาศาลฎีกาเรื่องความรับผิดทางละเมิดของเจ้าหน้าที่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2448"/>
          </a:xfrm>
        </p:spPr>
        <p:txBody>
          <a:bodyPr>
            <a:normAutofit fontScale="70000" lnSpcReduction="20000"/>
          </a:bodyPr>
          <a:lstStyle/>
          <a:p>
            <a:r>
              <a:rPr lang="th-TH" sz="3600" b="1" dirty="0"/>
              <a:t>คำพิพากษาศาลฎีกาที่ </a:t>
            </a:r>
            <a:r>
              <a:rPr lang="th-TH" sz="3600" b="1" dirty="0" smtClean="0"/>
              <a:t>12979/2558</a:t>
            </a:r>
            <a:r>
              <a:rPr lang="th-TH" sz="3600" dirty="0" smtClean="0"/>
              <a:t> ตำรวจ</a:t>
            </a:r>
            <a:r>
              <a:rPr lang="th-TH" sz="3600" dirty="0"/>
              <a:t>นำตัวผู้เยาว์ส่งสถานพินิจฯ เป็นหน้าที่ตามประมวลกฎหมายวิธีพิจารณาความอาญากำหนดไว้ ไม่มีเจตนารับดูแลผู้เยาว์ เมื่อผู้เยาว์หลบหนีไปทำละเมิด เจ้าพนักงานตำรวจไม่ต้องรับผิดเพราะไม่อยู่ในบังคับตาม ป.</a:t>
            </a:r>
            <a:r>
              <a:rPr lang="th-TH" sz="3600" dirty="0" err="1"/>
              <a:t>พ.พ</a:t>
            </a:r>
            <a:r>
              <a:rPr lang="th-TH" sz="3600" dirty="0"/>
              <a:t>. </a:t>
            </a:r>
            <a:r>
              <a:rPr lang="th-TH" sz="3600" dirty="0" smtClean="0"/>
              <a:t>ม.430 </a:t>
            </a:r>
            <a:r>
              <a:rPr lang="th-TH" sz="3600" dirty="0"/>
              <a:t> สำนักงานตำรวจแห่งชาติก็ไม่ต้องรับผิด</a:t>
            </a:r>
            <a:r>
              <a:rPr lang="th-TH" sz="3600" dirty="0" smtClean="0"/>
              <a:t>ด้วย</a:t>
            </a:r>
          </a:p>
          <a:p>
            <a:pPr marL="0" indent="0">
              <a:buNone/>
            </a:pPr>
            <a:endParaRPr lang="th-TH" sz="3600" dirty="0" smtClean="0"/>
          </a:p>
          <a:p>
            <a:r>
              <a:rPr lang="th-TH" sz="3600" dirty="0" err="1" smtClean="0"/>
              <a:t>พรบ</a:t>
            </a:r>
            <a:r>
              <a:rPr lang="th-TH" sz="3600" dirty="0" smtClean="0"/>
              <a:t>.</a:t>
            </a:r>
            <a:r>
              <a:rPr lang="th-TH" sz="3600" dirty="0"/>
              <a:t>ความรับผิดทางละเมิดของ</a:t>
            </a:r>
            <a:r>
              <a:rPr lang="th-TH" sz="3600" dirty="0" smtClean="0"/>
              <a:t>เจ้าหน้าที่ฯ ไม่ได้</a:t>
            </a:r>
            <a:r>
              <a:rPr lang="th-TH" sz="3600" dirty="0"/>
              <a:t>บัญญัติอายุความกรณีความรับผิดของหน่วยงานของรัฐ ตามมาตรา 5 วรรคหนึ่ง ไว้โดยเฉพาะ จึงต้องนำกำหนดอายุความ 10 ปี ตาม </a:t>
            </a:r>
            <a:r>
              <a:rPr lang="th-TH" sz="3600" dirty="0" err="1" smtClean="0"/>
              <a:t>ปพพ</a:t>
            </a:r>
            <a:r>
              <a:rPr lang="th-TH" sz="3600" dirty="0" smtClean="0"/>
              <a:t>. ม.193/30 </a:t>
            </a:r>
            <a:r>
              <a:rPr lang="th-TH" sz="3600" dirty="0"/>
              <a:t>มาใช้</a:t>
            </a:r>
            <a:r>
              <a:rPr lang="th-TH" sz="3600" dirty="0" smtClean="0"/>
              <a:t>บังคับ</a:t>
            </a:r>
          </a:p>
          <a:p>
            <a:pPr>
              <a:lnSpc>
                <a:spcPct val="110000"/>
              </a:lnSpc>
            </a:pPr>
            <a:r>
              <a:rPr lang="th-TH" sz="3600" b="1" dirty="0" smtClean="0"/>
              <a:t>คำ</a:t>
            </a:r>
            <a:r>
              <a:rPr lang="th-TH" sz="3600" b="1" dirty="0"/>
              <a:t>พิพากษาศาลฎีกาที่ </a:t>
            </a:r>
            <a:r>
              <a:rPr lang="th-TH" sz="3600" b="1" dirty="0" smtClean="0"/>
              <a:t>12686/2557 </a:t>
            </a:r>
            <a:r>
              <a:rPr lang="th-TH" sz="3600" dirty="0"/>
              <a:t>หน่วยงานของรัฐต้องรับผิดต่อโจทก์ทั้งสองในผลแห่งละเมิดที่เจ้าพนักงาน</a:t>
            </a:r>
            <a:r>
              <a:rPr lang="th-TH" sz="3600" dirty="0" smtClean="0"/>
              <a:t>ที่ดิน ตาม </a:t>
            </a:r>
            <a:r>
              <a:rPr lang="th-TH" sz="3600" dirty="0"/>
              <a:t>พ.ร.บ.ความรับผิดทางละเมิดของเจ้าหน้าที่ พ.ศ.2539 มาตรา 5 วรรคหนึ่ง ความรับผิดของ</a:t>
            </a:r>
            <a:r>
              <a:rPr lang="th-TH" sz="3600" dirty="0" smtClean="0"/>
              <a:t>จำเลยเช่น</a:t>
            </a:r>
            <a:r>
              <a:rPr lang="th-TH" sz="3600" dirty="0"/>
              <a:t>ว่านี้ มิใช่รับผิดในฐานะผู้กระทำละเมิดหรือผู้ร่วมรับผิดกับผู้กระทำละเมิด จึงไม่อาจนำกำหนดอายุความตาม </a:t>
            </a:r>
            <a:r>
              <a:rPr lang="th-TH" sz="3600" dirty="0" err="1" smtClean="0"/>
              <a:t>ปพพ</a:t>
            </a:r>
            <a:r>
              <a:rPr lang="th-TH" sz="3600" dirty="0" smtClean="0"/>
              <a:t>. </a:t>
            </a:r>
            <a:r>
              <a:rPr lang="th-TH" sz="3600" dirty="0"/>
              <a:t>มาตรา 448 วรรคหนึ่ง มาใช้บังคับได้ และ พ.ร.บ.ความรับผิดทางละเมิดของเจ้าหน้าที่ พ.ศ.2539 ไม่ได้บัญญัติอายุความกรณีความรับผิดของหน่วยงานของรัฐ ตามมาตรา 5 วรรคหนึ่ง ไว้โดยเฉพาะจึงต้องนำกำหนดอายุความ 10 ปี ตาม ป.</a:t>
            </a:r>
            <a:r>
              <a:rPr lang="th-TH" sz="3600" dirty="0" err="1"/>
              <a:t>พ.พ</a:t>
            </a:r>
            <a:r>
              <a:rPr lang="th-TH" sz="3600" dirty="0"/>
              <a:t>. มาตรา 193/30 มาใช้บังคับแก่คดีนี้</a:t>
            </a:r>
            <a:r>
              <a:rPr lang="th-TH" sz="3300" dirty="0"/>
              <a:t/>
            </a:r>
            <a:br>
              <a:rPr lang="th-TH" sz="3300" dirty="0"/>
            </a:br>
            <a:r>
              <a:rPr lang="th-TH" dirty="0"/>
              <a:t>          </a:t>
            </a:r>
          </a:p>
        </p:txBody>
      </p:sp>
    </p:spTree>
    <p:extLst>
      <p:ext uri="{BB962C8B-B14F-4D97-AF65-F5344CB8AC3E}">
        <p14:creationId xmlns:p14="http://schemas.microsoft.com/office/powerpoint/2010/main" val="4118790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ความรับผิดของเจ้าหน้าที่จากการทำละเมิดต่อหน่วยงานรัฐ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ถ้าการกระทำ</a:t>
            </a:r>
            <a:r>
              <a:rPr lang="th-TH" dirty="0" smtClean="0"/>
              <a:t>ละเมิดต่อสังกัดตน </a:t>
            </a:r>
            <a:r>
              <a:rPr lang="th-TH" u="sng" dirty="0" smtClean="0"/>
              <a:t>ไม่ได้</a:t>
            </a:r>
            <a:r>
              <a:rPr lang="th-TH" u="sng" dirty="0"/>
              <a:t>เกิดจากการปฏิบัติหน้าที่</a:t>
            </a:r>
            <a:r>
              <a:rPr lang="th-TH" dirty="0"/>
              <a:t> ก็ต้องบังคับตามบทบัญญัติกฎหมายแพ่งและพาณิชย์อันเป็นหลักทั่วไปของการทำละเมิด ซึ่งหมายความว่า การฟ้องร้องในกรณีนี้ต้องฟ้องศาลยุติธรรม กรณีจึงเท่ากับว่าหน่วยงานของรัฐก็มีสถานะเสมือนเป็นบุคคลที่ได้รับความเสียหาย</a:t>
            </a:r>
            <a:r>
              <a:rPr lang="th-TH" dirty="0" smtClean="0"/>
              <a:t>นั่นเอง</a:t>
            </a:r>
          </a:p>
          <a:p>
            <a:r>
              <a:rPr lang="th-TH" dirty="0"/>
              <a:t>หากเป็นการกระทำ</a:t>
            </a:r>
            <a:r>
              <a:rPr lang="th-TH" dirty="0" smtClean="0"/>
              <a:t>ละเมิดต่อสังกัดตนที่ </a:t>
            </a:r>
            <a:r>
              <a:rPr lang="th-TH" u="sng" dirty="0" smtClean="0"/>
              <a:t>เกิด</a:t>
            </a:r>
            <a:r>
              <a:rPr lang="th-TH" u="sng" dirty="0"/>
              <a:t>จากการปฏิบัติหน้าที่</a:t>
            </a:r>
            <a:r>
              <a:rPr lang="th-TH" dirty="0"/>
              <a:t> การจะเรียกให้เจ้าหน้าที่รับผิดชดใช้ค่า</a:t>
            </a:r>
            <a:r>
              <a:rPr lang="th-TH" dirty="0" smtClean="0"/>
              <a:t>สินไหม</a:t>
            </a:r>
            <a:r>
              <a:rPr lang="th-TH" dirty="0"/>
              <a:t>ทดแทนความเสียหาย ก็ต้องพิจารณาตามหลักเกณฑ์ของลักษณะการกระทำที่เป็นละเมิดนั้นเช่นเดียวกันกับกรณีที่เจ้าหน้าที่กระทำละเมิดต่อเอกชน แต่เจ้าหน้าที่จะต้องรับผิดต่อหน่วยงานของรัฐเมื่อได้กระทำละเมิด</a:t>
            </a:r>
            <a:r>
              <a:rPr lang="th-TH" dirty="0" smtClean="0"/>
              <a:t>โดย “จง</a:t>
            </a:r>
            <a:r>
              <a:rPr lang="th-TH" dirty="0" smtClean="0"/>
              <a:t>ใจ และประมาทเลินเล่ออย่าง</a:t>
            </a:r>
            <a:r>
              <a:rPr lang="th-TH" dirty="0" smtClean="0"/>
              <a:t>ร้ายแรง”</a:t>
            </a:r>
            <a:r>
              <a:rPr lang="th-TH" dirty="0" smtClean="0"/>
              <a:t>	หากมิใช่เจ้าหน้าที่</a:t>
            </a:r>
            <a:r>
              <a:rPr lang="th-TH" dirty="0"/>
              <a:t>ก็ไม่ต้องรับ</a:t>
            </a:r>
            <a:r>
              <a:rPr lang="th-TH" dirty="0" smtClean="0"/>
              <a:t>ผิด</a:t>
            </a:r>
          </a:p>
          <a:p>
            <a:r>
              <a:rPr lang="th-TH" dirty="0"/>
              <a:t>การกระทำละเมิดในการปฏิบัติหน้าที่หรือเป็นการละเมิดที่มิใช่การปฏิบัติตาม</a:t>
            </a:r>
            <a:r>
              <a:rPr lang="th-TH" dirty="0" smtClean="0"/>
              <a:t>หน้าที่ต่อหน่วยงานนอกสังกัดเช่น </a:t>
            </a:r>
            <a:r>
              <a:rPr lang="th-TH" dirty="0"/>
              <a:t>ในเวลาราชการเจ้าหน้าที่สำนักงานที่ดินขับรถยนต์ยนต์ไปส่งเอกสารราชการให้อีกหน่วยงานหนึ่ง แต่ขับไปชนเสาไฟฟ้าของกรุงเทพมหานครได้รับความเสียหาย เช่นนี้ เป็นการละเมิดในการปฏิบัติตามหน้าที่และเป็นการละเมิดต่อกรุงเทพมหานครซึ่งเป็นหน่วยงานอื่นที่ไม่ได้อยู่ในสังกัด</a:t>
            </a:r>
          </a:p>
        </p:txBody>
      </p:sp>
    </p:spTree>
    <p:extLst>
      <p:ext uri="{BB962C8B-B14F-4D97-AF65-F5344CB8AC3E}">
        <p14:creationId xmlns:p14="http://schemas.microsoft.com/office/powerpoint/2010/main" val="366110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ความรับผิดของผู้ทำละเมิดหลายคน การเรียกให้ใช้ค่าสินไหมทดแทน</a:t>
            </a:r>
            <a:endParaRPr lang="th-TH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4110785"/>
            <a:ext cx="1036641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algn="just">
              <a:lnSpc>
                <a:spcPct val="100000"/>
              </a:lnSpc>
              <a:buNone/>
            </a:pPr>
            <a:r>
              <a:rPr lang="th-TH" altLang="th-TH" dirty="0"/>
              <a:t>สิทธิเรียกให้ชดใช้ค่าสินไหม</a:t>
            </a:r>
            <a:r>
              <a:rPr lang="th-TH" altLang="th-TH" dirty="0" smtClean="0"/>
              <a:t>ทดแทน จะ</a:t>
            </a:r>
            <a:r>
              <a:rPr lang="th-TH" altLang="th-TH" dirty="0"/>
              <a:t>มีได้เพียงใดให้คำนึงถึงระดับความร้ายแรงแห่งการกระทำและความเป็นธรรมในแต่</a:t>
            </a:r>
            <a:r>
              <a:rPr lang="th-TH" altLang="th-TH" dirty="0" smtClean="0"/>
              <a:t>ละกรณี</a:t>
            </a:r>
            <a:r>
              <a:rPr lang="th-TH" altLang="th-TH" dirty="0"/>
              <a:t>เป็นเกณฑ์ โดยมิต้องให้ใช้เต็มจำนวนของความเสียหายก็</a:t>
            </a:r>
            <a:r>
              <a:rPr lang="th-TH" altLang="th-TH" dirty="0" smtClean="0"/>
              <a:t>ได้   </a:t>
            </a:r>
            <a:r>
              <a:rPr lang="th-TH" dirty="0"/>
              <a:t>ถ้าหน่วยงานหรือระบบราชการมีส่วนผิด</a:t>
            </a:r>
            <a:r>
              <a:rPr lang="th-TH" dirty="0" smtClean="0"/>
              <a:t>หรือบกพร่อง</a:t>
            </a:r>
            <a:r>
              <a:rPr lang="th-TH" dirty="0"/>
              <a:t>อยู่ด้วยก็ต้องหักส่วนแห่งความรับผิดนั้นออก </a:t>
            </a:r>
            <a:endParaRPr lang="th-TH" altLang="th-TH" dirty="0"/>
          </a:p>
        </p:txBody>
      </p:sp>
      <p:sp>
        <p:nvSpPr>
          <p:cNvPr id="5" name="Rectangle 4"/>
          <p:cNvSpPr/>
          <p:nvPr/>
        </p:nvSpPr>
        <p:spPr>
          <a:xfrm>
            <a:off x="965915" y="1893194"/>
            <a:ext cx="92341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th-TH" dirty="0"/>
              <a:t>ในกรณีที่การละเมิดเกิดจากเจ้าหน้าที่หลายคน มิให้นำหลักเรื่องลูกหนี้ร่วม</a:t>
            </a:r>
            <a:r>
              <a:rPr lang="th-TH" altLang="th-TH" dirty="0" smtClean="0"/>
              <a:t>มาใช้บังคับ</a:t>
            </a:r>
            <a:endParaRPr lang="th-TH" altLang="th-TH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th-TH" dirty="0"/>
              <a:t>และเจ้าหน้าที่แต่ละคนต้องรับผิดใช้ค่าสินไหมทดแทนเฉพาะส่วนของตนเท่านั้น</a:t>
            </a:r>
          </a:p>
        </p:txBody>
      </p:sp>
    </p:spTree>
    <p:extLst>
      <p:ext uri="{BB962C8B-B14F-4D97-AF65-F5344CB8AC3E}">
        <p14:creationId xmlns:p14="http://schemas.microsoft.com/office/powerpoint/2010/main" val="89593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734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Angsana New</vt:lpstr>
      <vt:lpstr>Arial</vt:lpstr>
      <vt:lpstr>Calibri</vt:lpstr>
      <vt:lpstr>Calibri Light</vt:lpstr>
      <vt:lpstr>Cordia New</vt:lpstr>
      <vt:lpstr>Office Theme</vt:lpstr>
      <vt:lpstr>ความรับผิดทางละเมิดของเจ้าหน้าที่</vt:lpstr>
      <vt:lpstr>ความรับผิดทางละเมิดของเจ้าหน้าที่</vt:lpstr>
      <vt:lpstr>ตัวอย่างคำพิพากษาศาลฎีกาเรื่องความรับผิดทางละเมิดของเจ้าหน้าที่</vt:lpstr>
      <vt:lpstr>ตัวอย่างคำพิพากษาศาลฎีกาเรื่องความรับผิดทางละเมิดของเจ้าหน้าที่</vt:lpstr>
      <vt:lpstr>คำพิพากษาศาลฎีกาเรื่องความรับผิดทางละเมิดของเจ้าหน้าที่</vt:lpstr>
      <vt:lpstr>ความรับผิดของเจ้าหน้าที่จากการทำละเมิดต่อหน่วยงานรัฐ</vt:lpstr>
      <vt:lpstr>ความรับผิดของผู้ทำละเมิดหลายคน การเรียกให้ใช้ค่าสินไหมทดแทน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ความรับผิดทางละเมิดของเจ้าหน้าที่</dc:title>
  <dc:creator>Windows User</dc:creator>
  <cp:lastModifiedBy>Windows User</cp:lastModifiedBy>
  <cp:revision>4</cp:revision>
  <dcterms:created xsi:type="dcterms:W3CDTF">2019-03-16T11:07:04Z</dcterms:created>
  <dcterms:modified xsi:type="dcterms:W3CDTF">2019-03-22T11:15:01Z</dcterms:modified>
</cp:coreProperties>
</file>