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4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9472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92303"/>
    <a:srgbClr val="764C14"/>
    <a:srgbClr val="AE701E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D78802-BA7E-4576-9832-C3338F469C8A}" type="datetimeFigureOut">
              <a:rPr lang="th-TH" smtClean="0"/>
              <a:pPr/>
              <a:t>22/02/60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BC4538-F364-4643-99EE-9074B9A8B61C}" type="slidenum">
              <a:rPr lang="th-TH" smtClean="0"/>
              <a:pPr/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984F8-9699-40F8-90D0-5C6DD1205CCC}" type="datetimeFigureOut">
              <a:rPr lang="en-US" smtClean="0"/>
              <a:pPr/>
              <a:t>2/22/2017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5F358-DCFB-4128-BD94-5398D76BAE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984F8-9699-40F8-90D0-5C6DD1205CCC}" type="datetimeFigureOut">
              <a:rPr lang="en-US" smtClean="0"/>
              <a:pPr/>
              <a:t>2/22/2017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5F358-DCFB-4128-BD94-5398D76BAE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984F8-9699-40F8-90D0-5C6DD1205CCC}" type="datetimeFigureOut">
              <a:rPr lang="en-US" smtClean="0"/>
              <a:pPr/>
              <a:t>2/22/2017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5F358-DCFB-4128-BD94-5398D76BAE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984F8-9699-40F8-90D0-5C6DD1205CCC}" type="datetimeFigureOut">
              <a:rPr lang="en-US" smtClean="0"/>
              <a:pPr/>
              <a:t>2/22/2017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5F358-DCFB-4128-BD94-5398D76BAE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984F8-9699-40F8-90D0-5C6DD1205CCC}" type="datetimeFigureOut">
              <a:rPr lang="en-US" smtClean="0"/>
              <a:pPr/>
              <a:t>2/22/2017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5F358-DCFB-4128-BD94-5398D76BAE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984F8-9699-40F8-90D0-5C6DD1205CCC}" type="datetimeFigureOut">
              <a:rPr lang="en-US" smtClean="0"/>
              <a:pPr/>
              <a:t>2/22/2017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5F358-DCFB-4128-BD94-5398D76BAE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984F8-9699-40F8-90D0-5C6DD1205CCC}" type="datetimeFigureOut">
              <a:rPr lang="en-US" smtClean="0"/>
              <a:pPr/>
              <a:t>2/22/2017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5F358-DCFB-4128-BD94-5398D76BAE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984F8-9699-40F8-90D0-5C6DD1205CCC}" type="datetimeFigureOut">
              <a:rPr lang="en-US" smtClean="0"/>
              <a:pPr/>
              <a:t>2/22/2017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5F358-DCFB-4128-BD94-5398D76BAE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984F8-9699-40F8-90D0-5C6DD1205CCC}" type="datetimeFigureOut">
              <a:rPr lang="en-US" smtClean="0"/>
              <a:pPr/>
              <a:t>2/22/2017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5F358-DCFB-4128-BD94-5398D76BAE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984F8-9699-40F8-90D0-5C6DD1205CCC}" type="datetimeFigureOut">
              <a:rPr lang="en-US" smtClean="0"/>
              <a:pPr/>
              <a:t>2/22/2017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5F358-DCFB-4128-BD94-5398D76BAE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984F8-9699-40F8-90D0-5C6DD1205CCC}" type="datetimeFigureOut">
              <a:rPr lang="en-US" smtClean="0"/>
              <a:pPr/>
              <a:t>2/22/2017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5F358-DCFB-4128-BD94-5398D76BAE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4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4984F8-9699-40F8-90D0-5C6DD1205CCC}" type="datetimeFigureOut">
              <a:rPr lang="en-US" smtClean="0"/>
              <a:pPr/>
              <a:t>2/22/2017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D5F358-DCFB-4128-BD94-5398D76BAEE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764C14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rgbClr val="764C14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764C14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764C14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764C14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764C14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2071678"/>
            <a:ext cx="9144000" cy="2143140"/>
            <a:chOff x="0" y="4300526"/>
            <a:chExt cx="9144000" cy="2143140"/>
          </a:xfrm>
        </p:grpSpPr>
        <p:sp>
          <p:nvSpPr>
            <p:cNvPr id="5" name="Rectangle 4"/>
            <p:cNvSpPr/>
            <p:nvPr/>
          </p:nvSpPr>
          <p:spPr>
            <a:xfrm>
              <a:off x="0" y="4648200"/>
              <a:ext cx="9144000" cy="1295400"/>
            </a:xfrm>
            <a:prstGeom prst="rect">
              <a:avLst/>
            </a:prstGeom>
            <a:solidFill>
              <a:schemeClr val="bg1">
                <a:alpha val="22000"/>
              </a:schemeClr>
            </a:solidFill>
            <a:ln>
              <a:noFill/>
            </a:ln>
            <a:effectLst>
              <a:outerShdw dir="4740000" algn="ctr" rotWithShape="0">
                <a:schemeClr val="bg1">
                  <a:alpha val="43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6" name="Rectangle 5"/>
            <p:cNvSpPr/>
            <p:nvPr/>
          </p:nvSpPr>
          <p:spPr>
            <a:xfrm>
              <a:off x="0" y="4300526"/>
              <a:ext cx="9144000" cy="2143140"/>
            </a:xfrm>
            <a:prstGeom prst="rect">
              <a:avLst/>
            </a:prstGeom>
            <a:solidFill>
              <a:srgbClr val="EAEAEA">
                <a:alpha val="47451"/>
              </a:srgbClr>
            </a:solidFill>
            <a:ln>
              <a:noFill/>
            </a:ln>
            <a:effectLst>
              <a:outerShdw dir="4740000" algn="ctr" rotWithShape="0">
                <a:schemeClr val="bg1">
                  <a:alpha val="43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b="1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th-TH" sz="6500" b="1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itchFamily="34" charset="-34"/>
                  <a:cs typeface="TH SarabunPSK" pitchFamily="34" charset="-34"/>
                </a:rPr>
                <a:t>ประสบการณ์วิชาชีพทางกฎหมาย  </a:t>
              </a:r>
            </a:p>
            <a:p>
              <a:pPr algn="ctr"/>
              <a:r>
                <a:rPr lang="th-TH" sz="6500" b="1" dirty="0" err="1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itchFamily="34" charset="-34"/>
                  <a:cs typeface="TH SarabunPSK" pitchFamily="34" charset="-34"/>
                </a:rPr>
                <a:t>สห</a:t>
              </a:r>
              <a:r>
                <a:rPr lang="th-TH" sz="6500" b="1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itchFamily="34" charset="-34"/>
                  <a:cs typeface="TH SarabunPSK" pitchFamily="34" charset="-34"/>
                </a:rPr>
                <a:t>กิจศึกษาสำหรับนักกฎหมาย</a:t>
              </a:r>
              <a:endParaRPr lang="en-US" sz="65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10" name="Subtitle 9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h-TH" dirty="0"/>
          </a:p>
        </p:txBody>
      </p:sp>
      <p:pic>
        <p:nvPicPr>
          <p:cNvPr id="17411" name="Picture 3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467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143248"/>
            <a:ext cx="9144000" cy="3714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3" name="Straight Connector 12"/>
          <p:cNvCxnSpPr/>
          <p:nvPr/>
        </p:nvCxnSpPr>
        <p:spPr>
          <a:xfrm>
            <a:off x="3571868" y="500042"/>
            <a:ext cx="3886200" cy="158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428992" y="6143644"/>
            <a:ext cx="3886200" cy="158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rot="10800000" flipV="1">
            <a:off x="7286644" y="4429132"/>
            <a:ext cx="533400" cy="457200"/>
          </a:xfrm>
          <a:prstGeom prst="straightConnector1">
            <a:avLst/>
          </a:prstGeom>
          <a:ln w="762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rot="10800000" flipV="1">
            <a:off x="7286644" y="1500174"/>
            <a:ext cx="533400" cy="457200"/>
          </a:xfrm>
          <a:prstGeom prst="straightConnector1">
            <a:avLst/>
          </a:prstGeom>
          <a:ln w="762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1143000"/>
          </a:xfrm>
        </p:spPr>
        <p:txBody>
          <a:bodyPr>
            <a:normAutofit/>
          </a:bodyPr>
          <a:lstStyle/>
          <a:p>
            <a:r>
              <a:rPr lang="th-TH" altLang="th-TH" sz="48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เหตุด่วนเกี่ยวกับฝึกปฏิบัติ</a:t>
            </a:r>
            <a:endParaRPr lang="th-TH" sz="48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60531"/>
            <a:ext cx="8229600" cy="4768865"/>
          </a:xfrm>
        </p:spPr>
        <p:txBody>
          <a:bodyPr>
            <a:normAutofit/>
          </a:bodyPr>
          <a:lstStyle/>
          <a:p>
            <a:pPr algn="ctr">
              <a:buFont typeface="Georgia" pitchFamily="18" charset="0"/>
              <a:buNone/>
            </a:pPr>
            <a:r>
              <a:rPr lang="th-TH" altLang="th-TH" sz="40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ติดต่อพี่</a:t>
            </a:r>
            <a:r>
              <a:rPr lang="th-TH" altLang="th-TH" sz="4000" b="1" dirty="0" err="1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แน็ค</a:t>
            </a:r>
            <a:r>
              <a:rPr lang="th-TH" altLang="th-TH" sz="40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 งานบริการการศึกษา (ฝึกงาน)</a:t>
            </a:r>
          </a:p>
          <a:p>
            <a:pPr algn="ctr">
              <a:buFont typeface="Georgia" pitchFamily="18" charset="0"/>
              <a:buNone/>
            </a:pPr>
            <a:r>
              <a:rPr lang="th-TH" altLang="th-TH" sz="40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คณะนิติศาสตร์  โทร. 053-942-918</a:t>
            </a:r>
            <a:endParaRPr lang="th-TH" sz="4000" b="1" dirty="0" smtClean="0">
              <a:solidFill>
                <a:schemeClr val="tx1"/>
              </a:solidFill>
            </a:endParaRPr>
          </a:p>
          <a:p>
            <a:pPr algn="ctr">
              <a:buFont typeface="Georgia" pitchFamily="18" charset="0"/>
              <a:buNone/>
            </a:pPr>
            <a:endParaRPr lang="th-TH" altLang="th-TH" sz="4000" b="1" dirty="0" smtClean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  <a:p>
            <a:pPr algn="ctr">
              <a:buFont typeface="Georgia" pitchFamily="18" charset="0"/>
              <a:buNone/>
            </a:pPr>
            <a:r>
              <a:rPr lang="th-TH" altLang="th-TH" sz="40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ติดต่อพี่เกศ งานบริการการศึกษา (</a:t>
            </a:r>
            <a:r>
              <a:rPr lang="th-TH" altLang="th-TH" sz="4000" b="1" dirty="0" err="1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ฝึกสห</a:t>
            </a:r>
            <a:r>
              <a:rPr lang="th-TH" altLang="th-TH" sz="40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กิจศึกษา)</a:t>
            </a:r>
          </a:p>
          <a:p>
            <a:pPr algn="ctr">
              <a:buFont typeface="Georgia" pitchFamily="18" charset="0"/>
              <a:buNone/>
            </a:pPr>
            <a:r>
              <a:rPr lang="th-TH" altLang="th-TH" sz="40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คณะนิติศาสตร์  โทร. 053-942-917</a:t>
            </a:r>
            <a:endParaRPr lang="th-TH" sz="4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0166" y="142852"/>
            <a:ext cx="5286412" cy="939784"/>
          </a:xfrm>
        </p:spPr>
        <p:txBody>
          <a:bodyPr>
            <a:normAutofit/>
          </a:bodyPr>
          <a:lstStyle/>
          <a:p>
            <a:r>
              <a:rPr lang="th-TH" sz="48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กำหนดการ (ฝึกงาน)</a:t>
            </a:r>
            <a:endParaRPr lang="th-TH" sz="4800" b="1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1214422"/>
            <a:ext cx="8715436" cy="457203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th-TH" sz="36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นักศึกษาแจ้งสถานที่ฝึกงานที่สนใจ จำนวน 2 ที่ </a:t>
            </a:r>
          </a:p>
          <a:p>
            <a:pPr>
              <a:buNone/>
            </a:pPr>
            <a:r>
              <a:rPr lang="th-TH" sz="36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ณ หน้าห้องงานบริการการศึกษา </a:t>
            </a:r>
          </a:p>
          <a:p>
            <a:pPr>
              <a:buNone/>
            </a:pPr>
            <a:r>
              <a:rPr lang="th-TH" sz="36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ตั้งแต่วันที่ 23 – 28 กุมภาพันธ์ พ.ศ. 2560 เวลา 08.30-18.00 น. </a:t>
            </a:r>
          </a:p>
          <a:p>
            <a:pPr>
              <a:buNone/>
            </a:pPr>
            <a:r>
              <a:rPr lang="th-TH" sz="36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หลังจากวันที่กำหนดไม่สามารถเปลี่ยนแปลงได้</a:t>
            </a:r>
          </a:p>
          <a:p>
            <a:pPr>
              <a:buNone/>
            </a:pPr>
            <a:r>
              <a:rPr lang="th-TH" sz="36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ประกาศรายชื่อสถานที่ฝึกงานที่รับนักศึกษาเข้าฝึกงาน</a:t>
            </a:r>
          </a:p>
          <a:p>
            <a:pPr>
              <a:buNone/>
            </a:pPr>
            <a:r>
              <a:rPr lang="th-TH" sz="36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ประมาณวันที่ 17 มีนาคม 2560 แล้วแต่การตอบรับแต่ละหน่วยงาน</a:t>
            </a:r>
            <a:endParaRPr lang="th-TH" sz="3600" b="1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868346"/>
          </a:xfrm>
        </p:spPr>
        <p:txBody>
          <a:bodyPr/>
          <a:lstStyle/>
          <a:p>
            <a:r>
              <a:rPr lang="th-TH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ความแตกต่าง</a:t>
            </a:r>
            <a:r>
              <a:rPr lang="th-TH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ระหว่าง</a:t>
            </a:r>
            <a:r>
              <a:rPr lang="th-TH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สห</a:t>
            </a:r>
            <a:r>
              <a:rPr lang="th-TH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กิจ</a:t>
            </a:r>
            <a:r>
              <a:rPr lang="th-TH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ศึกษากับฝึกงาน</a:t>
            </a:r>
            <a:endParaRPr lang="en-U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285720" y="928670"/>
          <a:ext cx="8643998" cy="57150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86082"/>
                <a:gridCol w="3076803"/>
                <a:gridCol w="2781113"/>
              </a:tblGrid>
              <a:tr h="442210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th-TH" sz="2000" b="1" dirty="0">
                          <a:solidFill>
                            <a:srgbClr val="FFFF00"/>
                          </a:solidFill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ประเด็นการเปรียบเทียบ</a:t>
                      </a:r>
                      <a:endParaRPr lang="en-US" sz="2000" b="1" dirty="0">
                        <a:solidFill>
                          <a:srgbClr val="FFFF00"/>
                        </a:solidFill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th-TH" sz="2000" b="1" dirty="0">
                          <a:solidFill>
                            <a:srgbClr val="FFFF00"/>
                          </a:solidFill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การปฏิบัติ</a:t>
                      </a:r>
                      <a:r>
                        <a:rPr lang="th-TH" sz="2000" b="1" dirty="0" err="1">
                          <a:solidFill>
                            <a:srgbClr val="FFFF00"/>
                          </a:solidFill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สห</a:t>
                      </a:r>
                      <a:r>
                        <a:rPr lang="th-TH" sz="2000" b="1" dirty="0">
                          <a:solidFill>
                            <a:srgbClr val="FFFF00"/>
                          </a:solidFill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กิจศึกษา</a:t>
                      </a:r>
                      <a:endParaRPr lang="en-US" sz="2000" b="1" dirty="0">
                        <a:solidFill>
                          <a:srgbClr val="FFFF00"/>
                        </a:solidFill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th-TH" sz="2000" b="1" dirty="0">
                          <a:solidFill>
                            <a:srgbClr val="FFFF00"/>
                          </a:solidFill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การฝึกงาน</a:t>
                      </a:r>
                      <a:endParaRPr lang="en-US" sz="2000" b="1" dirty="0">
                        <a:solidFill>
                          <a:srgbClr val="FFFF00"/>
                        </a:solidFill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47625" marR="47625" marT="47625" marB="47625"/>
                </a:tc>
              </a:tr>
              <a:tr h="1318207"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800" dirty="0">
                          <a:solidFill>
                            <a:srgbClr val="303030"/>
                          </a:solidFill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1. </a:t>
                      </a:r>
                      <a:r>
                        <a:rPr lang="th-TH" sz="1800" dirty="0">
                          <a:solidFill>
                            <a:srgbClr val="303030"/>
                          </a:solidFill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รูปแบบของการขอเข้าไปปฏิบัติ</a:t>
                      </a:r>
                      <a:r>
                        <a:rPr lang="th-TH" sz="1800" dirty="0" err="1">
                          <a:solidFill>
                            <a:srgbClr val="303030"/>
                          </a:solidFill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สห</a:t>
                      </a:r>
                      <a:r>
                        <a:rPr lang="th-TH" sz="1800" dirty="0">
                          <a:solidFill>
                            <a:srgbClr val="303030"/>
                          </a:solidFill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กิจศึกษาหรือฝึกงาน</a:t>
                      </a:r>
                      <a:endParaRPr lang="en-US" sz="1800" dirty="0"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thaiDist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th-TH" sz="1800" dirty="0">
                          <a:solidFill>
                            <a:srgbClr val="303030"/>
                          </a:solidFill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นักศึกษาต้องเขียน และยื่นใบสมัครต่อองค์กรผู้ใช้บัณฑิตในลักษณะเดียวกันกับการสมัครงาน และต้องผ่านการสอบสัมภาษณ์ และการคัดเลือกจากองค์กรผู้ใช้บัณฑิต</a:t>
                      </a:r>
                      <a:endParaRPr lang="en-US" sz="1800" dirty="0"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thaiDist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th-TH" sz="1800" dirty="0">
                          <a:solidFill>
                            <a:srgbClr val="303030"/>
                          </a:solidFill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โดยส่วนใหญ่มักไม่มีการยื่นใบสมัครและสัมภาษณ์นักศึกษาแต่พิจารณาจากหนังสือ/จดหมายขอความอนุเคราะห์รับนักศึกษาฝึกงานจากสถาบันอุดมศึกษา</a:t>
                      </a:r>
                      <a:endParaRPr lang="en-US" sz="1800" dirty="0"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47625" marR="47625" marT="47625" marB="47625"/>
                </a:tc>
              </a:tr>
              <a:tr h="1014977"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800">
                          <a:solidFill>
                            <a:srgbClr val="303030"/>
                          </a:solidFill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2. </a:t>
                      </a:r>
                      <a:r>
                        <a:rPr lang="th-TH" sz="1800">
                          <a:solidFill>
                            <a:srgbClr val="303030"/>
                          </a:solidFill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สถานะของนักศึกษาในองค์กรผู้ใช้บัณฑิต</a:t>
                      </a:r>
                      <a:endParaRPr lang="en-US" sz="1800"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thaiDist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th-TH" sz="1800" dirty="0">
                          <a:solidFill>
                            <a:srgbClr val="303030"/>
                          </a:solidFill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นักศึกษาจะเป็นเสมือนเจ้าหน้าที่หรือพนักงานปฏิบัติงานชั่วคราวในองค์กรผู้ใช้บัณฑิตในฐานะพนักงานเต็มเวลา</a:t>
                      </a:r>
                      <a:endParaRPr lang="en-US" sz="1800" dirty="0"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thaiDist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th-TH" sz="1800" dirty="0">
                          <a:solidFill>
                            <a:srgbClr val="303030"/>
                          </a:solidFill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นักศึกษาอยู่ในสถานะของนักศึกษาฝึกงาน</a:t>
                      </a:r>
                      <a:endParaRPr lang="en-US" sz="1800" dirty="0"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47625" marR="47625" marT="47625" marB="47625"/>
                </a:tc>
              </a:tr>
              <a:tr h="1924668"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800" dirty="0">
                          <a:solidFill>
                            <a:srgbClr val="303030"/>
                          </a:solidFill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3. </a:t>
                      </a:r>
                      <a:r>
                        <a:rPr lang="th-TH" sz="1800" dirty="0">
                          <a:solidFill>
                            <a:srgbClr val="303030"/>
                          </a:solidFill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คุณสมบัติของนักศึกษา</a:t>
                      </a:r>
                      <a:endParaRPr lang="en-US" sz="1800" dirty="0"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thaiDist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th-TH" sz="1800" dirty="0">
                          <a:solidFill>
                            <a:srgbClr val="303030"/>
                          </a:solidFill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แต่ละมหาวิทยาลัยจะกำหนดแตกต่างกันบ้างเล็กน้อยแต่ส่วนใหญ่นักศึกษาจะต้องมีคะแนนเฉลี่ยสะสมไม่ต่ำกว่า </a:t>
                      </a:r>
                      <a:r>
                        <a:rPr lang="en-US" sz="1800" dirty="0">
                          <a:solidFill>
                            <a:srgbClr val="303030"/>
                          </a:solidFill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2.00 </a:t>
                      </a:r>
                      <a:r>
                        <a:rPr lang="th-TH" sz="1800" dirty="0">
                          <a:solidFill>
                            <a:srgbClr val="303030"/>
                          </a:solidFill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ศึกษาอยู่ในระดับชั้นปี </a:t>
                      </a:r>
                      <a:r>
                        <a:rPr lang="en-US" sz="1800" dirty="0">
                          <a:solidFill>
                            <a:srgbClr val="303030"/>
                          </a:solidFill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3 </a:t>
                      </a:r>
                      <a:r>
                        <a:rPr lang="th-TH" sz="1800" dirty="0">
                          <a:solidFill>
                            <a:srgbClr val="303030"/>
                          </a:solidFill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หรือ </a:t>
                      </a:r>
                      <a:r>
                        <a:rPr lang="en-US" sz="1800" dirty="0">
                          <a:solidFill>
                            <a:srgbClr val="303030"/>
                          </a:solidFill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4 </a:t>
                      </a:r>
                      <a:r>
                        <a:rPr lang="th-TH" sz="1800" dirty="0">
                          <a:solidFill>
                            <a:srgbClr val="303030"/>
                          </a:solidFill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และต้องผ่านการพิจารณาคุณสมบัติอื่นๆ ตามเกณฑ์ที่มหาวิทยาลัยกำหนด</a:t>
                      </a:r>
                      <a:endParaRPr lang="en-US" sz="1800" dirty="0"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thaiDist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th-TH" sz="1800" dirty="0">
                          <a:solidFill>
                            <a:srgbClr val="303030"/>
                          </a:solidFill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โดยส่วนใหญ่ใช้หลักเกณฑ์การเป็นนักศึกษาที่ศึกษามาแล้ว ไม่น้อยกว่า </a:t>
                      </a:r>
                      <a:r>
                        <a:rPr lang="en-US" sz="1800" dirty="0">
                          <a:solidFill>
                            <a:srgbClr val="303030"/>
                          </a:solidFill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2 </a:t>
                      </a:r>
                      <a:r>
                        <a:rPr lang="th-TH" sz="1800" dirty="0">
                          <a:solidFill>
                            <a:srgbClr val="303030"/>
                          </a:solidFill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ใน </a:t>
                      </a:r>
                      <a:r>
                        <a:rPr lang="en-US" sz="1800" dirty="0">
                          <a:solidFill>
                            <a:srgbClr val="303030"/>
                          </a:solidFill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3 </a:t>
                      </a:r>
                      <a:r>
                        <a:rPr lang="th-TH" sz="1800" dirty="0">
                          <a:solidFill>
                            <a:srgbClr val="303030"/>
                          </a:solidFill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ของหลักสูตร</a:t>
                      </a:r>
                      <a:endParaRPr lang="en-US" sz="1800" dirty="0"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47625" marR="47625" marT="47625" marB="47625"/>
                </a:tc>
              </a:tr>
              <a:tr h="1014977"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800" dirty="0">
                          <a:solidFill>
                            <a:srgbClr val="303030"/>
                          </a:solidFill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4. </a:t>
                      </a:r>
                      <a:r>
                        <a:rPr lang="th-TH" sz="1800" dirty="0">
                          <a:solidFill>
                            <a:srgbClr val="303030"/>
                          </a:solidFill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ค่าตอบแทน</a:t>
                      </a:r>
                      <a:endParaRPr lang="en-US" sz="1800" dirty="0"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thaiDist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th-TH" sz="1800">
                          <a:solidFill>
                            <a:srgbClr val="303030"/>
                          </a:solidFill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นักศึกษาสหกิจส่วนใหญ่จะได้รับสวัสดิการค่าจ้างหรือค่าตอบแทนอื่น ตามความเหมาะสมจากองค์กรผู้ใช้บัณฑิต</a:t>
                      </a:r>
                      <a:endParaRPr lang="en-US" sz="1800"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thaiDist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th-TH" sz="1800" dirty="0">
                          <a:solidFill>
                            <a:srgbClr val="303030"/>
                          </a:solidFill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นักศึกษาอาจจะได้รับค่าจ้างหรือค่าตอบแทนตามความเหมาะสม</a:t>
                      </a:r>
                      <a:endParaRPr lang="en-US" sz="1800" dirty="0"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47625" marR="47625" marT="47625" marB="47625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939784"/>
          </a:xfrm>
        </p:spPr>
        <p:txBody>
          <a:bodyPr/>
          <a:lstStyle/>
          <a:p>
            <a:r>
              <a:rPr lang="th-TH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ความแตกต่างระหว่าง</a:t>
            </a:r>
            <a:r>
              <a:rPr lang="th-TH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สห</a:t>
            </a:r>
            <a:r>
              <a:rPr lang="th-TH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กิจศึกษากับฝึกงาน</a:t>
            </a:r>
            <a:endParaRPr lang="en-U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285720" y="857232"/>
          <a:ext cx="8572560" cy="57188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86082"/>
                <a:gridCol w="3102893"/>
                <a:gridCol w="2683585"/>
              </a:tblGrid>
              <a:tr h="391455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th-TH" sz="2000" b="1" dirty="0">
                          <a:solidFill>
                            <a:srgbClr val="FFFF00"/>
                          </a:solidFill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ประเด็นการเปรียบเทียบ</a:t>
                      </a:r>
                      <a:endParaRPr lang="en-US" sz="2000" b="1" dirty="0">
                        <a:solidFill>
                          <a:srgbClr val="FFFF00"/>
                        </a:solidFill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th-TH" sz="2000" b="1" dirty="0">
                          <a:solidFill>
                            <a:srgbClr val="FFFF00"/>
                          </a:solidFill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การปฏิบัติ</a:t>
                      </a:r>
                      <a:r>
                        <a:rPr lang="th-TH" sz="2000" b="1" dirty="0" err="1">
                          <a:solidFill>
                            <a:srgbClr val="FFFF00"/>
                          </a:solidFill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สห</a:t>
                      </a:r>
                      <a:r>
                        <a:rPr lang="th-TH" sz="2000" b="1" dirty="0">
                          <a:solidFill>
                            <a:srgbClr val="FFFF00"/>
                          </a:solidFill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กิจศึกษา</a:t>
                      </a:r>
                      <a:endParaRPr lang="en-US" sz="2000" b="1" dirty="0">
                        <a:solidFill>
                          <a:srgbClr val="FFFF00"/>
                        </a:solidFill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th-TH" sz="2000" b="1" dirty="0">
                          <a:solidFill>
                            <a:srgbClr val="FFFF00"/>
                          </a:solidFill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การฝึกงาน</a:t>
                      </a:r>
                      <a:endParaRPr lang="en-US" sz="2000" b="1" dirty="0">
                        <a:solidFill>
                          <a:srgbClr val="FFFF00"/>
                        </a:solidFill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47625" marR="47625" marT="47625" marB="47625"/>
                </a:tc>
              </a:tr>
              <a:tr h="1435333">
                <a:tc>
                  <a:txBody>
                    <a:bodyPr/>
                    <a:lstStyle/>
                    <a:p>
                      <a:pPr algn="thaiDist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800" dirty="0">
                          <a:solidFill>
                            <a:srgbClr val="303030"/>
                          </a:solidFill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5. </a:t>
                      </a:r>
                      <a:r>
                        <a:rPr lang="th-TH" sz="1800" dirty="0">
                          <a:solidFill>
                            <a:srgbClr val="303030"/>
                          </a:solidFill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ลักษณะการทำงาน</a:t>
                      </a:r>
                      <a:endParaRPr lang="en-US" sz="1800" dirty="0"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thaiDist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th-TH" sz="1800" dirty="0">
                          <a:solidFill>
                            <a:srgbClr val="303030"/>
                          </a:solidFill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เน้นการเรียนรู้โดยใช้ประสบการณ์จากการทำงานจริงเป็นหลัก หรือ </a:t>
                      </a:r>
                      <a:r>
                        <a:rPr lang="en-US" sz="1800" dirty="0">
                          <a:solidFill>
                            <a:srgbClr val="303030"/>
                          </a:solidFill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Work-base </a:t>
                      </a:r>
                      <a:r>
                        <a:rPr lang="en-US" sz="1800" dirty="0" smtClean="0">
                          <a:solidFill>
                            <a:srgbClr val="303030"/>
                          </a:solidFill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learning</a:t>
                      </a:r>
                      <a:r>
                        <a:rPr lang="th-TH" sz="1800" dirty="0" smtClean="0">
                          <a:solidFill>
                            <a:srgbClr val="303030"/>
                          </a:solidFill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 หรือ</a:t>
                      </a:r>
                      <a:r>
                        <a:rPr lang="th-TH" sz="1800" dirty="0">
                          <a:solidFill>
                            <a:srgbClr val="303030"/>
                          </a:solidFill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โครงงานพิเศษ (</a:t>
                      </a:r>
                      <a:r>
                        <a:rPr lang="en-US" sz="1800" dirty="0">
                          <a:solidFill>
                            <a:srgbClr val="303030"/>
                          </a:solidFill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Project</a:t>
                      </a:r>
                      <a:r>
                        <a:rPr lang="en-US" sz="1800" dirty="0" smtClean="0">
                          <a:solidFill>
                            <a:srgbClr val="303030"/>
                          </a:solidFill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)</a:t>
                      </a:r>
                      <a:r>
                        <a:rPr lang="th-TH" sz="1800" dirty="0" smtClean="0">
                          <a:solidFill>
                            <a:srgbClr val="303030"/>
                          </a:solidFill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 ที่</a:t>
                      </a:r>
                      <a:r>
                        <a:rPr lang="th-TH" sz="1800" dirty="0">
                          <a:solidFill>
                            <a:srgbClr val="303030"/>
                          </a:solidFill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ใช้ความรู้ตรงหรือสัมพันธ์กับสาขาวิชาของนักศึกษาและเป็นประโยชน์กับองค์กรผู้ใช้บัณฑิต</a:t>
                      </a:r>
                      <a:endParaRPr lang="en-US" sz="1800" dirty="0"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thaiDist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th-TH" sz="1800" dirty="0">
                          <a:solidFill>
                            <a:srgbClr val="303030"/>
                          </a:solidFill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ขึ้นอยู่กับองค์กรผู้ใช้บัณฑิต บางครั้งงานที่ได้รับมอบหมาย ไม่ตรงกับสาขาวิชาที่เรียน</a:t>
                      </a:r>
                      <a:endParaRPr lang="en-US" sz="1800" dirty="0"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47625" marR="47625" marT="47625" marB="47625"/>
                </a:tc>
              </a:tr>
              <a:tr h="1166907">
                <a:tc>
                  <a:txBody>
                    <a:bodyPr/>
                    <a:lstStyle/>
                    <a:p>
                      <a:pPr algn="thaiDist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800" dirty="0">
                          <a:solidFill>
                            <a:srgbClr val="303030"/>
                          </a:solidFill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6. </a:t>
                      </a:r>
                      <a:r>
                        <a:rPr lang="th-TH" sz="1800" dirty="0">
                          <a:solidFill>
                            <a:srgbClr val="303030"/>
                          </a:solidFill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ระยะเวลาการปฏิบัติงาน</a:t>
                      </a:r>
                      <a:endParaRPr lang="en-US" sz="1800" dirty="0"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thaiDist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th-TH" sz="1800" dirty="0">
                          <a:solidFill>
                            <a:srgbClr val="303030"/>
                          </a:solidFill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ปฏิบัติงานเต็มเวลา ระยะเวลาไม่น้อยกว่า </a:t>
                      </a:r>
                      <a:r>
                        <a:rPr lang="en-US" sz="1800" dirty="0">
                          <a:solidFill>
                            <a:srgbClr val="303030"/>
                          </a:solidFill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1 </a:t>
                      </a:r>
                      <a:r>
                        <a:rPr lang="th-TH" sz="1800" dirty="0">
                          <a:solidFill>
                            <a:srgbClr val="303030"/>
                          </a:solidFill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ภาคการศึกษา หรือ </a:t>
                      </a:r>
                      <a:r>
                        <a:rPr lang="en-US" sz="1800" dirty="0">
                          <a:solidFill>
                            <a:srgbClr val="303030"/>
                          </a:solidFill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16 </a:t>
                      </a:r>
                      <a:r>
                        <a:rPr lang="th-TH" sz="1800" dirty="0">
                          <a:solidFill>
                            <a:srgbClr val="303030"/>
                          </a:solidFill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สัปดาห์ และอาจมากกว่า </a:t>
                      </a:r>
                      <a:r>
                        <a:rPr lang="en-US" sz="1800" dirty="0">
                          <a:solidFill>
                            <a:srgbClr val="303030"/>
                          </a:solidFill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1 </a:t>
                      </a:r>
                      <a:r>
                        <a:rPr lang="th-TH" sz="1800" dirty="0">
                          <a:solidFill>
                            <a:srgbClr val="303030"/>
                          </a:solidFill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ภาคการศึกษา (ขึ้นอยู่กับมหาวิทยาลัยกำหนด)</a:t>
                      </a:r>
                      <a:endParaRPr lang="en-US" sz="1800" dirty="0"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thaiDist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th-TH" sz="1800" dirty="0">
                          <a:solidFill>
                            <a:srgbClr val="303030"/>
                          </a:solidFill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ฝึกงานในภาคการศึกษาฤดูร้อน โดยมีระยะเวลาไม่น้อยกว่า </a:t>
                      </a:r>
                      <a:r>
                        <a:rPr lang="en-US" sz="1800" dirty="0">
                          <a:solidFill>
                            <a:srgbClr val="303030"/>
                          </a:solidFill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200 </a:t>
                      </a:r>
                      <a:r>
                        <a:rPr lang="th-TH" sz="1800" dirty="0">
                          <a:solidFill>
                            <a:srgbClr val="303030"/>
                          </a:solidFill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ชั่วโมงทำการหรือไม่น้อยกว่า </a:t>
                      </a:r>
                      <a:r>
                        <a:rPr lang="en-US" sz="1800" dirty="0">
                          <a:solidFill>
                            <a:srgbClr val="303030"/>
                          </a:solidFill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20 –25 </a:t>
                      </a:r>
                      <a:r>
                        <a:rPr lang="th-TH" sz="1800" dirty="0">
                          <a:solidFill>
                            <a:srgbClr val="303030"/>
                          </a:solidFill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วันทำการ </a:t>
                      </a:r>
                      <a:r>
                        <a:rPr lang="th-TH" sz="1800" dirty="0" smtClean="0">
                          <a:solidFill>
                            <a:srgbClr val="303030"/>
                          </a:solidFill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(</a:t>
                      </a:r>
                      <a:r>
                        <a:rPr lang="th-TH" sz="1800" dirty="0">
                          <a:solidFill>
                            <a:srgbClr val="303030"/>
                          </a:solidFill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ขึ้นอยู่กับสถาบันอุดมศึกษาจะกำหนด)</a:t>
                      </a:r>
                      <a:endParaRPr lang="en-US" sz="1800" dirty="0"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47625" marR="47625" marT="47625" marB="47625"/>
                </a:tc>
              </a:tr>
              <a:tr h="898481">
                <a:tc>
                  <a:txBody>
                    <a:bodyPr/>
                    <a:lstStyle/>
                    <a:p>
                      <a:pPr algn="l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800" dirty="0">
                          <a:solidFill>
                            <a:srgbClr val="303030"/>
                          </a:solidFill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7.</a:t>
                      </a:r>
                      <a:r>
                        <a:rPr lang="th-TH" sz="1800" dirty="0">
                          <a:solidFill>
                            <a:srgbClr val="303030"/>
                          </a:solidFill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การประสานงาน</a:t>
                      </a:r>
                      <a:r>
                        <a:rPr lang="th-TH" sz="1800" dirty="0" smtClean="0">
                          <a:solidFill>
                            <a:srgbClr val="303030"/>
                          </a:solidFill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ระหว่างสถาบันอุดมศึกษา</a:t>
                      </a:r>
                      <a:r>
                        <a:rPr lang="th-TH" sz="1800" dirty="0">
                          <a:solidFill>
                            <a:srgbClr val="303030"/>
                          </a:solidFill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กับองค์กรผู้ใช้บัณฑิต</a:t>
                      </a:r>
                      <a:endParaRPr lang="en-US" sz="1800" dirty="0"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thaiDist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th-TH" sz="1800" dirty="0">
                          <a:solidFill>
                            <a:srgbClr val="303030"/>
                          </a:solidFill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มีการประสานงานอย่างใกล้ชิดระหว่างบุคลากรจากสถาบันอุดมศึกษาและองค์กรผู้ใช้บัณฑิตอย่างต่อเนื่องสม่ำเสมอ</a:t>
                      </a:r>
                      <a:endParaRPr lang="en-US" sz="1800" dirty="0"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thaiDist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th-TH" sz="1800" dirty="0">
                          <a:solidFill>
                            <a:srgbClr val="303030"/>
                          </a:solidFill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ส่วนใหญ่จะมีการประสานงานช่วงก่อน</a:t>
                      </a:r>
                      <a:r>
                        <a:rPr lang="th-TH" sz="1800" dirty="0" smtClean="0">
                          <a:solidFill>
                            <a:srgbClr val="303030"/>
                          </a:solidFill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ส่งนักศึกษาเข้าฝึกงานและหลังจบการฝึกงาน</a:t>
                      </a:r>
                      <a:endParaRPr lang="en-US" sz="1800" dirty="0"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47625" marR="47625" marT="47625" marB="47625"/>
                </a:tc>
              </a:tr>
              <a:tr h="1703759">
                <a:tc>
                  <a:txBody>
                    <a:bodyPr/>
                    <a:lstStyle/>
                    <a:p>
                      <a:pPr algn="thaiDist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800" dirty="0">
                          <a:solidFill>
                            <a:srgbClr val="303030"/>
                          </a:solidFill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8. </a:t>
                      </a:r>
                      <a:r>
                        <a:rPr lang="th-TH" sz="1800" dirty="0">
                          <a:solidFill>
                            <a:srgbClr val="303030"/>
                          </a:solidFill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การดูแลนักศึกษาระหว่างการปฏิบัติงาน</a:t>
                      </a:r>
                      <a:endParaRPr lang="en-US" sz="1800" dirty="0"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thaiDist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th-TH" sz="1800" dirty="0">
                          <a:solidFill>
                            <a:srgbClr val="303030"/>
                          </a:solidFill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องค์กรผู้ใช้บัณฑิตจัดให้มีหัวหน้างานหรือบุคลากรที่เหมาะสมทำหน้าที่พนักงานที่ปรึกษา (</a:t>
                      </a:r>
                      <a:r>
                        <a:rPr lang="en-US" sz="1800" dirty="0">
                          <a:solidFill>
                            <a:srgbClr val="303030"/>
                          </a:solidFill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Job Supervisor) </a:t>
                      </a:r>
                      <a:r>
                        <a:rPr lang="th-TH" sz="1800" dirty="0">
                          <a:solidFill>
                            <a:srgbClr val="303030"/>
                          </a:solidFill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หรือพี่เลี้ยง (</a:t>
                      </a:r>
                      <a:r>
                        <a:rPr lang="en-US" sz="1800" dirty="0">
                          <a:solidFill>
                            <a:srgbClr val="303030"/>
                          </a:solidFill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Mentor) </a:t>
                      </a:r>
                      <a:r>
                        <a:rPr lang="th-TH" sz="1800" dirty="0">
                          <a:solidFill>
                            <a:srgbClr val="303030"/>
                          </a:solidFill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ทำหน้าที่กำหนดงานให้นักศึกษาปฏิบัติดูแลให้คำปรึกษาแนะนำแก่นักศึกษาตลอดระยะเวลาของการปฏิบัติงาน</a:t>
                      </a:r>
                      <a:endParaRPr lang="en-US" sz="1800" dirty="0"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thaiDist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th-TH" sz="1800" dirty="0">
                          <a:solidFill>
                            <a:srgbClr val="303030"/>
                          </a:solidFill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องค์กรผู้ใช้บัณฑิตจัดให้มีหัวหน้างานเพื่อดูแลและสอนงาน</a:t>
                      </a:r>
                      <a:endParaRPr lang="en-US" sz="1800" dirty="0"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47625" marR="47625" marT="47625" marB="47625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939784"/>
          </a:xfrm>
        </p:spPr>
        <p:txBody>
          <a:bodyPr/>
          <a:lstStyle/>
          <a:p>
            <a:r>
              <a:rPr lang="th-TH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ความแตกต่างระหว่าง</a:t>
            </a:r>
            <a:r>
              <a:rPr lang="th-TH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สห</a:t>
            </a:r>
            <a:r>
              <a:rPr lang="th-TH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กิจศึกษากับฝึกงาน</a:t>
            </a:r>
            <a:endParaRPr lang="en-U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285720" y="857232"/>
          <a:ext cx="8572560" cy="58512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85408"/>
                <a:gridCol w="3503567"/>
                <a:gridCol w="2683585"/>
              </a:tblGrid>
              <a:tr h="390750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th-TH" sz="2000" b="1" dirty="0">
                          <a:solidFill>
                            <a:srgbClr val="FFFF00"/>
                          </a:solidFill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ประเด็นการเปรียบเทียบ</a:t>
                      </a:r>
                      <a:endParaRPr lang="en-US" sz="2000" b="1" dirty="0">
                        <a:solidFill>
                          <a:srgbClr val="FFFF00"/>
                        </a:solidFill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th-TH" sz="2000" b="1" dirty="0">
                          <a:solidFill>
                            <a:srgbClr val="FFFF00"/>
                          </a:solidFill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การปฏิบัติ</a:t>
                      </a:r>
                      <a:r>
                        <a:rPr lang="th-TH" sz="2000" b="1" dirty="0" err="1">
                          <a:solidFill>
                            <a:srgbClr val="FFFF00"/>
                          </a:solidFill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สห</a:t>
                      </a:r>
                      <a:r>
                        <a:rPr lang="th-TH" sz="2000" b="1" dirty="0">
                          <a:solidFill>
                            <a:srgbClr val="FFFF00"/>
                          </a:solidFill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กิจศึกษา</a:t>
                      </a:r>
                      <a:endParaRPr lang="en-US" sz="2000" b="1" dirty="0">
                        <a:solidFill>
                          <a:srgbClr val="FFFF00"/>
                        </a:solidFill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th-TH" sz="2000" b="1" dirty="0">
                          <a:solidFill>
                            <a:srgbClr val="FFFF00"/>
                          </a:solidFill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การฝึกงาน</a:t>
                      </a:r>
                      <a:endParaRPr lang="en-US" sz="2000" b="1" dirty="0">
                        <a:solidFill>
                          <a:srgbClr val="FFFF00"/>
                        </a:solidFill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47625" marR="47625" marT="47625" marB="47625"/>
                </a:tc>
              </a:tr>
              <a:tr h="1401965">
                <a:tc>
                  <a:txBody>
                    <a:bodyPr/>
                    <a:lstStyle/>
                    <a:p>
                      <a:pPr algn="thaiDist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800" dirty="0">
                          <a:solidFill>
                            <a:srgbClr val="303030"/>
                          </a:solidFill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9. </a:t>
                      </a:r>
                      <a:r>
                        <a:rPr lang="th-TH" sz="1800" dirty="0">
                          <a:solidFill>
                            <a:srgbClr val="303030"/>
                          </a:solidFill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การส่งผลการปฏิบัติงานของนักศึกษา</a:t>
                      </a:r>
                      <a:endParaRPr lang="en-US" sz="1800" dirty="0"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thaiDist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th-TH" sz="1800" dirty="0">
                          <a:solidFill>
                            <a:srgbClr val="303030"/>
                          </a:solidFill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นัก</a:t>
                      </a:r>
                      <a:r>
                        <a:rPr lang="th-TH" sz="1800" dirty="0" err="1">
                          <a:solidFill>
                            <a:srgbClr val="303030"/>
                          </a:solidFill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ศึกษาสห</a:t>
                      </a:r>
                      <a:r>
                        <a:rPr lang="th-TH" sz="1800" dirty="0">
                          <a:solidFill>
                            <a:srgbClr val="303030"/>
                          </a:solidFill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กิจจะต้องทำรายงานวิชาการจำนวน </a:t>
                      </a:r>
                      <a:r>
                        <a:rPr lang="en-US" sz="1800" dirty="0">
                          <a:solidFill>
                            <a:srgbClr val="303030"/>
                          </a:solidFill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1 </a:t>
                      </a:r>
                      <a:r>
                        <a:rPr lang="th-TH" sz="1800" dirty="0">
                          <a:solidFill>
                            <a:srgbClr val="303030"/>
                          </a:solidFill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เล่ม ในหัวข้อเนื้อหาที่องค์กรผู้ใช้บัณฑิตและอาจารย์ที่ปรึกษา</a:t>
                      </a:r>
                      <a:r>
                        <a:rPr lang="th-TH" sz="1800" dirty="0" err="1">
                          <a:solidFill>
                            <a:srgbClr val="303030"/>
                          </a:solidFill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สห</a:t>
                      </a:r>
                      <a:r>
                        <a:rPr lang="th-TH" sz="1800" dirty="0">
                          <a:solidFill>
                            <a:srgbClr val="303030"/>
                          </a:solidFill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กิจศึกษาในสาขาวิชา/ภาควิชากำหนด</a:t>
                      </a:r>
                      <a:endParaRPr lang="en-US" sz="1800" dirty="0"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thaiDist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th-TH" sz="1800">
                          <a:solidFill>
                            <a:srgbClr val="303030"/>
                          </a:solidFill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จัดทำรายงานผลการปฏิบัติงาน</a:t>
                      </a:r>
                      <a:endParaRPr lang="en-US" sz="1800"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47625" marR="47625" marT="47625" marB="47625"/>
                </a:tc>
              </a:tr>
              <a:tr h="1432749">
                <a:tc>
                  <a:txBody>
                    <a:bodyPr/>
                    <a:lstStyle/>
                    <a:p>
                      <a:pPr algn="thaiDist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800">
                          <a:solidFill>
                            <a:srgbClr val="303030"/>
                          </a:solidFill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10. </a:t>
                      </a:r>
                      <a:r>
                        <a:rPr lang="th-TH" sz="1800">
                          <a:solidFill>
                            <a:srgbClr val="303030"/>
                          </a:solidFill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การติดตามผลการปฏิบัติงาน</a:t>
                      </a:r>
                      <a:endParaRPr lang="en-US" sz="1800"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thaiDist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th-TH" sz="1800" dirty="0">
                          <a:solidFill>
                            <a:srgbClr val="303030"/>
                          </a:solidFill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อาจารย์นิเทศหรืออาจารย์ที่ปรึกษา</a:t>
                      </a:r>
                      <a:r>
                        <a:rPr lang="th-TH" sz="1800" dirty="0" err="1">
                          <a:solidFill>
                            <a:srgbClr val="303030"/>
                          </a:solidFill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สห</a:t>
                      </a:r>
                      <a:r>
                        <a:rPr lang="th-TH" sz="1800" dirty="0">
                          <a:solidFill>
                            <a:srgbClr val="303030"/>
                          </a:solidFill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กิจศึกษาในสาขา/ภาควิชาจะทำหน้าที่ดูแล ติดตามการปฏิบัติงานตามระยะเวลาที่กำหนดไว้ รวมทั้งการนิเทศงานของนักศึกษาอย่างน้อย </a:t>
                      </a:r>
                      <a:r>
                        <a:rPr lang="en-US" sz="1800" dirty="0">
                          <a:solidFill>
                            <a:srgbClr val="303030"/>
                          </a:solidFill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2 </a:t>
                      </a:r>
                      <a:r>
                        <a:rPr lang="th-TH" sz="1800" dirty="0">
                          <a:solidFill>
                            <a:srgbClr val="303030"/>
                          </a:solidFill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ครั้ง ระหว่างที่นักศึกษาปฏิบัติงาน ณ องค์กรผู้ใช้บัณฑิต</a:t>
                      </a:r>
                      <a:endParaRPr lang="en-US" sz="1800" dirty="0"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thaiDist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th-TH" sz="1800" dirty="0">
                          <a:solidFill>
                            <a:srgbClr val="303030"/>
                          </a:solidFill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คณะกรรมการดำเนินงานออกตรวจเยี่ยมนักศึกษาฝึกงานไม่น้อยกว่า </a:t>
                      </a:r>
                      <a:r>
                        <a:rPr lang="en-US" sz="1800" dirty="0">
                          <a:solidFill>
                            <a:srgbClr val="303030"/>
                          </a:solidFill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1 </a:t>
                      </a:r>
                      <a:r>
                        <a:rPr lang="th-TH" sz="1800" dirty="0">
                          <a:solidFill>
                            <a:srgbClr val="303030"/>
                          </a:solidFill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ครั้ง ตลอดระยะเวลาของการฝึกงาน</a:t>
                      </a:r>
                      <a:endParaRPr lang="en-US" sz="1800" dirty="0"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47625" marR="47625" marT="47625" marB="47625"/>
                </a:tc>
              </a:tr>
              <a:tr h="896864">
                <a:tc>
                  <a:txBody>
                    <a:bodyPr/>
                    <a:lstStyle/>
                    <a:p>
                      <a:pPr algn="thaiDist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800">
                          <a:solidFill>
                            <a:srgbClr val="303030"/>
                          </a:solidFill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11. </a:t>
                      </a:r>
                      <a:r>
                        <a:rPr lang="th-TH" sz="1800">
                          <a:solidFill>
                            <a:srgbClr val="303030"/>
                          </a:solidFill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การประเมินผล</a:t>
                      </a:r>
                      <a:endParaRPr lang="en-US" sz="1800"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thaiDist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th-TH" sz="1800" dirty="0">
                          <a:solidFill>
                            <a:srgbClr val="303030"/>
                          </a:solidFill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ต้องผ่านการประเมินผลจากอาจารย์ที่ปรึกษาร่วมกับพนักงานที่ปรึกษา</a:t>
                      </a:r>
                      <a:endParaRPr lang="en-US" sz="1800" dirty="0"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thaiDist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th-TH" sz="1800" dirty="0">
                          <a:solidFill>
                            <a:srgbClr val="303030"/>
                          </a:solidFill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พิจารณาจากผลการประเมินงานขององค์กรผู้ใช้บัณฑิตและกรรมการดำเนินงานการฝึกงาน</a:t>
                      </a:r>
                      <a:endParaRPr lang="en-US" sz="1800" dirty="0"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47625" marR="47625" marT="47625" marB="47625"/>
                </a:tc>
              </a:tr>
              <a:tr h="1664151">
                <a:tc>
                  <a:txBody>
                    <a:bodyPr/>
                    <a:lstStyle/>
                    <a:p>
                      <a:pPr algn="thaiDist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800" dirty="0">
                          <a:solidFill>
                            <a:srgbClr val="303030"/>
                          </a:solidFill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12. </a:t>
                      </a:r>
                      <a:r>
                        <a:rPr lang="th-TH" sz="1800" dirty="0">
                          <a:solidFill>
                            <a:srgbClr val="303030"/>
                          </a:solidFill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การสรุปผลการปฏิบัติงาน</a:t>
                      </a:r>
                      <a:endParaRPr lang="en-US" sz="1800" dirty="0"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thaiDist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th-TH" sz="1800">
                          <a:solidFill>
                            <a:srgbClr val="303030"/>
                          </a:solidFill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เมื่อเสร็จสิ้นการปฏิบัติงานจะมีการสัมมนาแลกเปลี่ยนความคิดเห็นระหว่างนักศึกษา ผู้บริหารและผู้แทนองค์กรผู้ใช้บัณฑิต ผู้บริหารสถาบันอุดมศึกษา เพื่อทราบถึงพัฒนาการและความสามารถในการนำเสนอและถ่ายทอดแลกเปลี่ยนประสบการณ์</a:t>
                      </a:r>
                      <a:endParaRPr lang="en-US" sz="1800"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thaiDist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th-TH" sz="1800" dirty="0">
                          <a:solidFill>
                            <a:srgbClr val="303030"/>
                          </a:solidFill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การจัดกิจกรรมเมื่อสิ้นสุดการฝึกงานขึ้นอยู่กับแต่ละสถาบันอุดมศึกษาเป็นผู้กำหนด</a:t>
                      </a:r>
                      <a:endParaRPr lang="en-US" sz="1800" dirty="0"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47625" marR="47625" marT="47625" marB="47625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54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ขั้นตอนการส่งนักศึกษา</a:t>
            </a:r>
            <a:endParaRPr lang="th-TH" sz="5400" b="1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1357298"/>
            <a:ext cx="8501122" cy="5286412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Corbel" pitchFamily="34" charset="0"/>
              <a:buAutoNum type="arabicPeriod"/>
              <a:defRPr/>
            </a:pPr>
            <a:r>
              <a:rPr lang="th-TH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นักศึกษาแจ้งชื่อหน่วยงานที่ต้องการฝึกงาน</a:t>
            </a:r>
          </a:p>
          <a:p>
            <a:pPr marL="514350" indent="-514350">
              <a:defRPr/>
            </a:pPr>
            <a:r>
              <a:rPr lang="th-TH" sz="32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นักศึกษาสามารถลงชื่อเลือกสถานฝึกงานที่ฝึกงานได้(ห้ามเปลี่ยนแปลง)</a:t>
            </a:r>
          </a:p>
          <a:p>
            <a:pPr marL="514350" indent="-514350">
              <a:defRPr/>
            </a:pPr>
            <a:r>
              <a:rPr lang="th-TH" sz="32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การฝึกปฏิบัติในส่วนราชการให้นักศึกษาระบุชื่อ และที่อยู่ของหน่วยงาน</a:t>
            </a:r>
          </a:p>
          <a:p>
            <a:pPr marL="514350" indent="-514350">
              <a:defRPr/>
            </a:pPr>
            <a:r>
              <a:rPr lang="th-TH" sz="32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การฝึกปฏิบัติในส่วนเอกชน นักศึกษาเป็นผู้ติดต่อหน่วยงานนั้นเองในเบื้องต้น แล้วแจ้งชื่อหน่วยงาน และผู้ที่ต้องติดต่อให้คณะทราบเพื่อทางคณะจะได้จัดทำหนังสือขอความอนุเคราะห์ฯไปยังหน่วยงานดังกล่าว ยกเว้นแต่หน่วยงานซึ่งคณะเคยส่งนักศึกษาฝึกงานมาแล้ว</a:t>
            </a:r>
          </a:p>
          <a:p>
            <a:pPr marL="457200" indent="-457200">
              <a:defRPr/>
            </a:pPr>
            <a:r>
              <a:rPr lang="th-TH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แจ้งสถานที่ฝึกปฏิบัติ</a:t>
            </a:r>
          </a:p>
          <a:p>
            <a:pPr marL="457200" indent="-457200">
              <a:defRPr/>
            </a:pPr>
            <a:r>
              <a:rPr lang="th-TH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คณะนิติศาสตร์ ดำเนินการสรุปรายชื่อ และให้นักศึกษามาตรวจสอบความถูกต้อง</a:t>
            </a:r>
          </a:p>
          <a:p>
            <a:pPr marL="1071563" lvl="2" indent="-514350">
              <a:spcBef>
                <a:spcPct val="0"/>
              </a:spcBef>
              <a:buNone/>
              <a:defRPr/>
            </a:pPr>
            <a:endParaRPr lang="en-US" sz="3200" dirty="0" smtClean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  <a:p>
            <a:endParaRPr lang="th-TH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>
            <a:normAutofit/>
          </a:bodyPr>
          <a:lstStyle/>
          <a:p>
            <a:r>
              <a:rPr lang="th-TH" sz="54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ขั้นตอนการส่งนักศึกษา</a:t>
            </a:r>
            <a:endParaRPr lang="th-TH" sz="5400" b="1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1214422"/>
            <a:ext cx="8501122" cy="4911741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th-TH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2.   คณะส่งจดหมายขอความอนุเคราะห์ไปยังหน่วยงาน</a:t>
            </a:r>
          </a:p>
          <a:p>
            <a:pPr marL="457200" indent="-457200">
              <a:defRPr/>
            </a:pPr>
            <a:r>
              <a:rPr lang="th-TH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นักศึกษาที่ติดต่อเองในหน่วยงานเอกชน ให้มารับหนังสือขอความอนุเคราะห์ไปยื่นที่หน่วยงาน</a:t>
            </a:r>
            <a:endParaRPr lang="th-TH" b="1" u="sng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  <a:p>
            <a:pPr marL="514350" indent="-514350">
              <a:buFont typeface="Georgia" pitchFamily="18" charset="0"/>
              <a:buAutoNum type="arabicPeriod" startAt="3"/>
              <a:defRPr/>
            </a:pPr>
            <a:r>
              <a:rPr lang="th-TH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หน่วยงานตอบรับ</a:t>
            </a:r>
            <a:endParaRPr lang="en-US" b="1" dirty="0" smtClean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  <a:p>
            <a:pPr marL="514350" indent="-514350">
              <a:buNone/>
              <a:defRPr/>
            </a:pPr>
            <a:r>
              <a:rPr lang="th-TH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	นักศึกษามาตรวจสอบการตอบรับจากหน่วยงาน ถ้าหน่วยงานที่ส่งไปไม่ตอบรับ ทางคณะจะส่งหนังสือขอความอนุเคราะห์ไปยังหน่วยงานที่นักศึกษาเลือกไว้สำรอง </a:t>
            </a:r>
            <a:r>
              <a:rPr lang="th-TH" b="1" u="sng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(ทางคณะฯจะรีบแจ้งถ้าหน่วยงานไม่ตอบรับ)</a:t>
            </a:r>
          </a:p>
          <a:p>
            <a:pPr>
              <a:buNone/>
            </a:pPr>
            <a:endParaRPr lang="th-TH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>
            <a:normAutofit/>
          </a:bodyPr>
          <a:lstStyle/>
          <a:p>
            <a:r>
              <a:rPr lang="th-TH" sz="54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ขั้นตอนการส่งนักศึกษา</a:t>
            </a:r>
            <a:endParaRPr lang="th-TH" sz="5400" b="1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1214422"/>
            <a:ext cx="8715436" cy="4911741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th-TH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4.  คณะแจ้งเรื่องการฝึกปฏิบัติให้แก่ผู้ปกครองของนักศึกษา</a:t>
            </a:r>
            <a:endParaRPr lang="en-US" b="1" dirty="0" smtClean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  <a:p>
            <a:pPr marL="514350" indent="-514350">
              <a:buAutoNum type="arabicPeriod" startAt="5"/>
              <a:defRPr/>
            </a:pPr>
            <a:r>
              <a:rPr lang="th-TH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นักศึกษารับจดหมายส่งตัวและแบบประเมินการฝึกปฏิบัติที่คณะนิติศาสตร์ </a:t>
            </a:r>
          </a:p>
          <a:p>
            <a:pPr marL="514350" indent="-514350">
              <a:buNone/>
              <a:defRPr/>
            </a:pPr>
            <a:r>
              <a:rPr lang="th-TH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(ในวันปฐมนิเทศนักศึกษาฝึกปฏิบัติ) เพื่อนำส่งแก่หน่วยงานในวันเริ่มฝึกงาน</a:t>
            </a:r>
            <a:endParaRPr lang="en-US" b="1" dirty="0" smtClean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  <a:p>
            <a:pPr marL="0" indent="0">
              <a:buNone/>
              <a:defRPr/>
            </a:pPr>
            <a:r>
              <a:rPr lang="th-TH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6.  นักศึกษาเข้าฝึกงานยังหน่วยงานในช่วงเวลาที่กำหนด</a:t>
            </a:r>
            <a:endParaRPr lang="en-US" b="1" dirty="0" smtClean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  <a:p>
            <a:pPr>
              <a:defRPr/>
            </a:pPr>
            <a:r>
              <a:rPr lang="th-TH" altLang="th-TH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altLang="th-TH" b="1" u="sng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ช่วงเวลาฝึกงาน  29 พฤษภาคม – 4 สิงหาคม 2560 ระยะเวลาตามหลักสูตร 2 เดือน หรือระยะเวลายืดหยุ่นได้ตามความเหมาะสม</a:t>
            </a:r>
          </a:p>
          <a:p>
            <a:pPr>
              <a:defRPr/>
            </a:pPr>
            <a:r>
              <a:rPr lang="th-TH" altLang="th-TH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altLang="th-TH" b="1" u="sng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ช่วงเวลา</a:t>
            </a:r>
            <a:r>
              <a:rPr lang="th-TH" altLang="th-TH" b="1" u="sng" dirty="0" err="1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ฝึกสห</a:t>
            </a:r>
            <a:r>
              <a:rPr lang="th-TH" altLang="th-TH" b="1" u="sng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กิจศึกษา  มกราคม – พฤษภาคม 2560 ระยะเวลาตามหลักสูตร 4 เดือน หรือระยะเวลายืดหยุ่นได้ตามความเหมาะสม</a:t>
            </a:r>
            <a:endParaRPr lang="en-US" b="1" u="sng" dirty="0" smtClean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  <a:p>
            <a:pPr>
              <a:defRPr/>
            </a:pPr>
            <a:endParaRPr lang="en-US" b="1" u="sng" dirty="0" smtClean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  <a:p>
            <a:pPr>
              <a:buNone/>
            </a:pPr>
            <a:endParaRPr lang="th-TH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>
            <a:normAutofit/>
          </a:bodyPr>
          <a:lstStyle/>
          <a:p>
            <a:r>
              <a:rPr lang="th-TH" altLang="th-TH" sz="54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เลือกที่ฝึกงานถามใครดี</a:t>
            </a:r>
            <a:endParaRPr lang="th-TH" sz="5400" b="1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1214422"/>
            <a:ext cx="8715436" cy="4911741"/>
          </a:xfrm>
        </p:spPr>
        <p:txBody>
          <a:bodyPr>
            <a:normAutofit/>
          </a:bodyPr>
          <a:lstStyle/>
          <a:p>
            <a:pPr marL="631825" indent="-514350">
              <a:buFont typeface="Georgia" pitchFamily="18" charset="0"/>
              <a:buAutoNum type="arabicPeriod"/>
            </a:pPr>
            <a:r>
              <a:rPr lang="th-TH" altLang="th-TH" sz="66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ถามตัวเอง</a:t>
            </a:r>
          </a:p>
          <a:p>
            <a:pPr marL="631825" indent="-514350">
              <a:buFont typeface="Georgia" pitchFamily="18" charset="0"/>
              <a:buAutoNum type="arabicPeriod"/>
            </a:pPr>
            <a:r>
              <a:rPr lang="th-TH" altLang="th-TH" sz="66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ถามผู้ปกครอง</a:t>
            </a:r>
          </a:p>
          <a:p>
            <a:pPr marL="631825" indent="-514350">
              <a:buFont typeface="Georgia" pitchFamily="18" charset="0"/>
              <a:buAutoNum type="arabicPeriod"/>
            </a:pPr>
            <a:r>
              <a:rPr lang="th-TH" altLang="th-TH" sz="66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ถามอาจารย์/รุ่นพี่ (ผู้รู้??)</a:t>
            </a:r>
          </a:p>
          <a:p>
            <a:pPr>
              <a:defRPr/>
            </a:pPr>
            <a:endParaRPr lang="en-US" b="1" u="sng" dirty="0" smtClean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  <a:p>
            <a:pPr>
              <a:buNone/>
            </a:pPr>
            <a:endParaRPr lang="th-TH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6" name="Content Placeholder 3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1714480" y="2285992"/>
            <a:ext cx="1371600" cy="15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714480" y="2571744"/>
            <a:ext cx="1371600" cy="158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10800000" flipV="1">
            <a:off x="3200400" y="2143116"/>
            <a:ext cx="609600" cy="304800"/>
          </a:xfrm>
          <a:prstGeom prst="straightConnector1">
            <a:avLst/>
          </a:prstGeom>
          <a:ln w="762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theme/theme1.xml><?xml version="1.0" encoding="utf-8"?>
<a:theme xmlns:a="http://schemas.openxmlformats.org/drawingml/2006/main" name="Work-PowerPoint-Template-324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Work-PowerPoint-Template-324</Template>
  <TotalTime>348</TotalTime>
  <Words>1044</Words>
  <Application>Microsoft Office PowerPoint</Application>
  <PresentationFormat>On-screen Show (4:3)</PresentationFormat>
  <Paragraphs>86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Work-PowerPoint-Template-324</vt:lpstr>
      <vt:lpstr>Slide 1</vt:lpstr>
      <vt:lpstr>ความแตกต่างระหว่างสหกิจศึกษากับฝึกงาน</vt:lpstr>
      <vt:lpstr>ความแตกต่างระหว่างสหกิจศึกษากับฝึกงาน</vt:lpstr>
      <vt:lpstr>ความแตกต่างระหว่างสหกิจศึกษากับฝึกงาน</vt:lpstr>
      <vt:lpstr>ขั้นตอนการส่งนักศึกษา</vt:lpstr>
      <vt:lpstr>ขั้นตอนการส่งนักศึกษา</vt:lpstr>
      <vt:lpstr>ขั้นตอนการส่งนักศึกษา</vt:lpstr>
      <vt:lpstr>เลือกที่ฝึกงานถามใครดี</vt:lpstr>
      <vt:lpstr>Slide 9</vt:lpstr>
      <vt:lpstr>Slide 10</vt:lpstr>
      <vt:lpstr>เหตุด่วนเกี่ยวกับฝึกปฏิบัติ</vt:lpstr>
      <vt:lpstr>กำหนดการ (ฝึกงาน)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HP</dc:creator>
  <cp:lastModifiedBy>HP</cp:lastModifiedBy>
  <cp:revision>19</cp:revision>
  <dcterms:created xsi:type="dcterms:W3CDTF">2017-02-21T02:36:39Z</dcterms:created>
  <dcterms:modified xsi:type="dcterms:W3CDTF">2017-02-22T07:03:31Z</dcterms:modified>
</cp:coreProperties>
</file>